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9" r:id="rId3"/>
    <p:sldId id="257" r:id="rId4"/>
    <p:sldId id="258" r:id="rId5"/>
    <p:sldId id="280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308" r:id="rId18"/>
    <p:sldId id="272" r:id="rId19"/>
    <p:sldId id="281" r:id="rId20"/>
    <p:sldId id="283" r:id="rId21"/>
    <p:sldId id="273" r:id="rId22"/>
    <p:sldId id="266" r:id="rId23"/>
    <p:sldId id="274" r:id="rId24"/>
    <p:sldId id="313" r:id="rId25"/>
    <p:sldId id="31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24" autoAdjust="0"/>
  </p:normalViewPr>
  <p:slideViewPr>
    <p:cSldViewPr>
      <p:cViewPr varScale="1">
        <p:scale>
          <a:sx n="65" d="100"/>
          <a:sy n="65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91602-35CC-4AB7-A287-6D808A826B74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88EF6-532A-44EF-A63D-0DC7EDF21D5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A451B-9853-4AC9-B795-F6B7E1A1C1F5}" type="datetimeFigureOut">
              <a:rPr lang="en-US" smtClean="0"/>
              <a:pPr/>
              <a:t>13/11/15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B29A7-DDCA-4CA0-9162-5B14C41D33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772400" cy="27463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THE PRESENTATION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ON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INDIRECT TAX OMBUDSMAN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 flipV="1">
            <a:off x="1371600" y="5715000"/>
            <a:ext cx="64008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DUTIES AND RESPONSIBILITIES</a:t>
            </a:r>
            <a:endParaRPr lang="en-US" dirty="0"/>
          </a:p>
        </p:txBody>
      </p:sp>
      <p:pic>
        <p:nvPicPr>
          <p:cNvPr id="5" name="Picture 4" descr="welcom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0"/>
            <a:ext cx="3276600" cy="24332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Indirect tax ombudsman guidelines 2011 contains 14 guidelines divided into 5 chapters.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Ombudsman shall be independent of the jurisdiction of Customs, Central Excise and Service Tax department.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CLAUSE 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Ombudsman is empowered to settle complaints of tax payers by 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agreement,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Conciliation,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Mediation.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LOCATION OF OFFICES OF OMBUDSMAN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Indirect Tax </a:t>
            </a:r>
            <a:r>
              <a:rPr lang="en-US" dirty="0"/>
              <a:t>O</a:t>
            </a:r>
            <a:r>
              <a:rPr lang="en-US" dirty="0" smtClean="0"/>
              <a:t>mbudsman offices are located at Delhi, Mumbai, Chennai, Kolkata, Bangalore, Ahmedabad and Lucknow.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CLAUSE 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Complaint made may be in writing or through electronic means and it is not made below the rank of a Superintendent of Central Excise, or an Appraiser of Customs, or a Superintendent of Customs who has given the cause of grievance.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If the grievance is caused by an official lower than Superintendent/Appraiser, this term shall mean the Superintendent/Appraiser who is in-charge of such official.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POWERS AND DUTIES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CLAUSE 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Ombudsman has power to obtain information or certified copies of documents relating to the subject matter of the complaint.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Ombudsman may suggest remedial measures for redressal of grievances.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Report his finding to the Secretary, Department of Revenue and the Chairman, CBEC for appropriate action against erring officials.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Powers and Duties-contd.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Ombudsman shall have the following duties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Exercise general power over his own office.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Maintain confidentiality of information or document coming to his knowledge or possession.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Protect individual tax payer’s right.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Identify issues that increase the compliance  burden or create problems for tax payers and bring those to the attention of CBEC and the Ministry of Finance.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Send a monthly report to Secretary, Revenue and Chairman, CBEC.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Furnish a general review and annual report every year and make recommendations to improve the Indirect </a:t>
            </a:r>
            <a:r>
              <a:rPr lang="en-US" dirty="0"/>
              <a:t>T</a:t>
            </a:r>
            <a:r>
              <a:rPr lang="en-US" dirty="0" smtClean="0"/>
              <a:t>ax </a:t>
            </a:r>
            <a:r>
              <a:rPr lang="en-US" dirty="0"/>
              <a:t>A</a:t>
            </a:r>
            <a:r>
              <a:rPr lang="en-US" dirty="0" smtClean="0"/>
              <a:t>dministration.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Compile a list of ‘awards’ passed by the Ombudsman between April and March of each financial year and report to the controlling Chief Commissioner/ Chairman CBEC. The observation of Ombudsman can be reflected in the ACR of the concerned officer.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GROUNDS ON WHICH COMPLAINT COULD BE FILED ALLEGING DEFICIENCY IN THE WORKING OF CUSTOMS, CENTRAL EXCISE, SERVICE TAX DEPARTMENTS</a:t>
            </a:r>
            <a:br>
              <a:rPr lang="en-US" sz="2400" b="1" dirty="0" smtClean="0">
                <a:solidFill>
                  <a:srgbClr val="FF0000"/>
                </a:solidFill>
              </a:rPr>
            </a:br>
            <a:r>
              <a:rPr lang="en-US" sz="2400" b="1" dirty="0" smtClean="0">
                <a:solidFill>
                  <a:srgbClr val="FF0000"/>
                </a:solidFill>
              </a:rPr>
              <a:t>CLAUSE 9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Delay in issue of refunds or rebate beyond time limits prescribed by law.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Delay in adjudication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Delay in registration of Tax Payers.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Delay in giving effect to Appellate orders.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Non adherence to the principle of “first come first served” in sending refunds.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Non adherence to the rules prescribed for disbursement of drawback.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Non acknowledgement of letters or documents sent to the department.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GROUNDS ON WHICH COMPLAINT COULD BE FILED – contd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Delay in release of seized documents, assets etc., after the proceedings are completed.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Non adherence to prescribed working hours by Customs, Central Excise and Service Tax officials.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Unwarranted rude behaviour of Customs, Central Excise and Service Tax officials with assessees.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Violation of administrative instructions and circulars issued by the CBEC in relation to Customs, Excise and Service Tax administration.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CBEC may include any other ground on which a complaint may be filed.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PROCEDURE OF FILING COMPLAINTS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CLAUSE 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Any person who has a grievance against Customs, Central Excise and Service Tax department may make a complaint himself or through authorized representative.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complaint shall be signed by the complainant or his representative and furnish his personal details and the details of the officials complained against supported by documents.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Proceedings –summary in nature clause 11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Ombudsman shall not be bound by any legal rules of evidence.</a:t>
            </a:r>
          </a:p>
          <a:p>
            <a:r>
              <a:rPr lang="en-US" dirty="0" smtClean="0"/>
              <a:t>He can follow such procedure that appears to be fair and proper.</a:t>
            </a:r>
          </a:p>
          <a:p>
            <a:r>
              <a:rPr lang="en-US" dirty="0" smtClean="0"/>
              <a:t>The proceedings shall be summary in nature.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Public Administration-Ancient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Administration is as old as our ancient civilization.</a:t>
            </a:r>
          </a:p>
          <a:p>
            <a:r>
              <a:rPr lang="en-US" dirty="0" smtClean="0"/>
              <a:t>We find glimpses in Vedic Literature ,Buddhist treatises, Jain Literature, Dharmashastras, Puranas, Ramayana,Mahabharata, Manu Smriti, Sukra Niti, Arthashastra,etc.</a:t>
            </a:r>
          </a:p>
          <a:p>
            <a:r>
              <a:rPr lang="en-US" dirty="0" smtClean="0"/>
              <a:t>It reached its acme and peak during the reigns of Chandragupta and Asoka.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Summary judgment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summary judgment is a decision made on the basis of statements and evidence presented in the legal pleadings and documents filed , without a trial. A Material  fact is one which tends to prove or disprove an element of the claim.   </a:t>
            </a:r>
            <a:endParaRPr lang="en-US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PROCEDURE  OF  FILING  COMPLAINTS –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Complaint made through electronic means is accepted and the print out of the complaint shall be signed by the complainant.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CONDITIONS TO BE FOLLOWED BY THE COMPLAINANT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Two basic conditions are to be followed by the complainant before the lodging of the complaint with the Ombudsman.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Complainant will have to make a representation either to the grievance cell of the department or to the officer superior to the one complained against in the field 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Either the Complainant does not receive reply from the authority complained to within one month or rejected by the authority or not satisfied with a reply of the authority.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No complaint shall lie before the Ombudsman if the complaint is made after 1 year of the receipt of the reply of the concerned Customs, Excise and Service Tax officers.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 complaint shall lie before the Ombudsman after 1 year and 1 month when reply is not received from the concerned Customs, Excise and Service Tax officers.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 complaint shall lie before the Ombudsman if the matter had already been settled.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 complaint shall lie before the Ombudsman if it is frivolous or vexatious in nature.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 complaint shall lie before the Ombudsman if it is a subject matter in appeal, revision etc.,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AWARD BY THE OMBUDSMAN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CLAUSE 13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If the complaint is not settled by agreement etc., within 1 month from the date of receipt of complaint or period given by Ombudsman an award can be passed.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award shall be a speaking order.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Ombudsman can order for a token compensation amount not exceeding 5000 for the loss suffered by the complainant.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award is to be communicated to the concerned officer and the complainant.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award shall be binding in nature and lapses if not accepted by the complainant as per clause 13 IV.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token compensation amount ordered shall be paid by the department under the head “</a:t>
            </a:r>
            <a:r>
              <a:rPr lang="en-US" dirty="0"/>
              <a:t>O</a:t>
            </a:r>
            <a:r>
              <a:rPr lang="en-US" dirty="0" smtClean="0"/>
              <a:t>ffice Expenses”.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Such payment shall take priority over any other expenditure.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official shall comply with award within one month from the date of the award.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thank yo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138" y="1981200"/>
            <a:ext cx="6728862" cy="28789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Institution of Ombudsman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“Ombud” is a Swedish term.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“Ombudsman” refers to a person who acts as the representative or spokesman of another person.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Oxford Dictionary defines Ombudsman as an official whose job is to examine and report on complaints made by ordinary people  about the government or public authorities.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Institution of Ombudsman-contd.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institution of Ombudsman was first created in Sweden in 1809.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 Finland in 1919.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 Denmark in 1955.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 Norway in 1962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 New Zealand in 1962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 UK in 1967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Standards in Public Life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Seven Principles of Public Life-known as Nolan principles.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Selflessness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Integrity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Objectivity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Accountability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Openness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Honesty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Leadership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More than 40 countries have adopted Ombudsman – like institution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Donald C. Rowat says Ombudsman is a  “uniquely appropriate institution for dealing with average citizens’ complaints about unfair administrative actions”.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He further says Ombudsman is a bulwark of democratic government against The tyranny of officialdom”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Gerald E.Caiden described the Ombudsman  as “institutionalised public conscience”.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OBJECTIVES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Indirect tax ombudsman was created to resolve complaints relating to public grievances against Customs, Central Excise and Service Tax department and to facilitate the satisfaction or settlement of such complaints.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INDIRECT TAX OMBUDSMAN GUIDELINES 2011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Powers and duties, procedure for redressal of Grievance, Award by the Ombudsman etc., are provided in Indirect Tax Ombudsman guidelines 2011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guidelines have come into force from 11</a:t>
            </a:r>
            <a:r>
              <a:rPr lang="en-US" baseline="30000" dirty="0" smtClean="0"/>
              <a:t>th</a:t>
            </a:r>
            <a:r>
              <a:rPr lang="en-US" dirty="0" smtClean="0"/>
              <a:t> May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1329</Words>
  <Application>Microsoft Office PowerPoint</Application>
  <PresentationFormat>On-screen Show (4:3)</PresentationFormat>
  <Paragraphs>107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FOR  THE PRESENTATION  ON  INDIRECT TAX OMBUDSMAN</vt:lpstr>
      <vt:lpstr>Public Administration-Ancient</vt:lpstr>
      <vt:lpstr> Institution of Ombudsman </vt:lpstr>
      <vt:lpstr>Institution of Ombudsman-contd.</vt:lpstr>
      <vt:lpstr>Standards in Public Life</vt:lpstr>
      <vt:lpstr>Slide 6</vt:lpstr>
      <vt:lpstr>Slide 7</vt:lpstr>
      <vt:lpstr>OBJECTIVES</vt:lpstr>
      <vt:lpstr>INDIRECT TAX OMBUDSMAN GUIDELINES 2011</vt:lpstr>
      <vt:lpstr>Slide 10</vt:lpstr>
      <vt:lpstr>CLAUSE 8</vt:lpstr>
      <vt:lpstr>LOCATION OF OFFICES OF OMBUDSMAN</vt:lpstr>
      <vt:lpstr>CLAUSE 10</vt:lpstr>
      <vt:lpstr>POWERS AND DUTIES CLAUSE 8</vt:lpstr>
      <vt:lpstr>Powers and Duties-contd.</vt:lpstr>
      <vt:lpstr>GROUNDS ON WHICH COMPLAINT COULD BE FILED ALLEGING DEFICIENCY IN THE WORKING OF CUSTOMS, CENTRAL EXCISE, SERVICE TAX DEPARTMENTS CLAUSE 9</vt:lpstr>
      <vt:lpstr>GROUNDS ON WHICH COMPLAINT COULD BE FILED – contd</vt:lpstr>
      <vt:lpstr>PROCEDURE OF FILING COMPLAINTS CLAUSE 10</vt:lpstr>
      <vt:lpstr>Proceedings –summary in nature clause 11</vt:lpstr>
      <vt:lpstr>Summary judgment </vt:lpstr>
      <vt:lpstr> PROCEDURE  OF  FILING  COMPLAINTS – contd.</vt:lpstr>
      <vt:lpstr>CONDITIONS TO BE FOLLOWED BY THE COMPLAINANT</vt:lpstr>
      <vt:lpstr>Slide 23</vt:lpstr>
      <vt:lpstr>AWARD BY THE OMBUDSMAN CLAUSE 13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525</cp:revision>
  <dcterms:created xsi:type="dcterms:W3CDTF">2014-07-22T10:04:16Z</dcterms:created>
  <dcterms:modified xsi:type="dcterms:W3CDTF">2015-11-13T10:18:09Z</dcterms:modified>
</cp:coreProperties>
</file>